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1" r:id="rId1"/>
  </p:sldMasterIdLst>
  <p:notesMasterIdLst>
    <p:notesMasterId r:id="rId2"/>
  </p:notesMasterIdLst>
  <p:sldIdLst>
    <p:sldId id="256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6" r:id="rId15"/>
    <p:sldId id="274" r:id="rId16"/>
    <p:sldId id="27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notesMaster" Target="notesMasters/notesMaster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00207" y="2119129"/>
            <a:ext cx="4191585" cy="261974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945854" y="438592"/>
            <a:ext cx="7088372" cy="3596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moore 2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866" y="1676155"/>
            <a:ext cx="2448266" cy="3505689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557940" y="631715"/>
            <a:ext cx="7291551" cy="36650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mealy110 dector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1943406" y="687705"/>
            <a:ext cx="8754067" cy="606361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module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sd110_mealy(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input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clk,</a:t>
            </a:r>
            <a:r>
              <a:rPr lang="en-US" altLang="ko-KR"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 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input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reset,</a:t>
            </a:r>
            <a:r>
              <a:rPr lang="en-US" altLang="ko-KR"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input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din,</a:t>
            </a:r>
            <a:r>
              <a:rPr lang="en-US" altLang="ko-KR"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output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dout);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typedef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enum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logic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[</a:t>
            </a:r>
            <a:r>
              <a:rPr sz="1400" spc="0">
                <a:solidFill>
                  <a:srgbClr val="0080a0">
                    <a:alpha val="100000"/>
                  </a:srgbClr>
                </a:solidFill>
                <a:latin typeface="Arial"/>
                <a:ea typeface="굴림"/>
              </a:rPr>
              <a:t>1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:</a:t>
            </a:r>
            <a:r>
              <a:rPr sz="1400" spc="0">
                <a:solidFill>
                  <a:srgbClr val="0080a0">
                    <a:alpha val="100000"/>
                  </a:srgbClr>
                </a:solidFill>
                <a:latin typeface="Arial"/>
                <a:ea typeface="굴림"/>
              </a:rPr>
              <a:t>0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]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{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S0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,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S1,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S2}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state_t;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state_t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always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@(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posedge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clk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or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posedge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reset)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if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reset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)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dout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1'b0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S0;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else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case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(state)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S0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: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if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din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)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S1;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 dout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sz="1400" spc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1'b0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else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 dout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sz="1400" spc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1'b0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S1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: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if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din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)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S2;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 dout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sz="1400" spc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1'b0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else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S0;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 dout 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sz="1400" spc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1'b0</a:t>
            </a:r>
            <a:r>
              <a:rPr sz="1400" spc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sz="1400" spc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sz="1400" spc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 </a:t>
            </a:r>
            <a:r>
              <a:rPr sz="14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sz="14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8957" y="1167483"/>
            <a:ext cx="5608446" cy="5213459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278121" y="383214"/>
            <a:ext cx="6058343" cy="3673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rw mealy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4073" y="1358712"/>
            <a:ext cx="7673229" cy="4938993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011331" y="193301"/>
            <a:ext cx="3669927" cy="3667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rwmoore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866839" y="1513497"/>
            <a:ext cx="4458322" cy="4949638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>
            <a:off x="1267045" y="460743"/>
            <a:ext cx="4540989" cy="3660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rwmoore1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919981" y="587028"/>
            <a:ext cx="10473867" cy="22780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Moore Machine Ring Counter 을 이용한 설</a:t>
            </a: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계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이 회로는 의 값을 받아 초기화 하고 의 입력을 받아 가 변하도록 설계 RESETN , X State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된다 각 일 때 로 출력되는 값은 . State LED “10000000”, “01000000”, “00100000”,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… , “00000010”, “00000001”, “10000000”, “01000000”, .. 의 순서로 계속 값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이 반복되도록 설계된다.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이 회로에서 과 는 버튼 스위치 의 입력에 연결하고 출력 의 비 RESETN X SW1, SW2 , Y 8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트 데이터는 개의 에 연결하여 장비에서 회로의 동작을 확인해 보자 8 LED , 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-12817974" y="2009185"/>
            <a:ext cx="36920804" cy="36490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module HB_MOORE_RING(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RESETN,X, Y);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input RESETN;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input X;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output [7:0] Y;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reg [7:0] Y;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reg [2:0] RING_STATE;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parameter S1=3'b000, S2=3'b001, S3=3'b010, S4=3'b011;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parameter S5=3'b100, S6=3'b101, S7=3'b110, S8=3'b111;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always @(posedge RESETN or posedge X)begin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if (RESETN) RING_STATE = S1;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else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case(RING_STATE)S1 : RING_STATE = S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3" name=""/>
          <p:cNvSpPr/>
          <p:nvPr/>
        </p:nvSpPr>
        <p:spPr>
          <a:xfrm>
            <a:off x="160971" y="444363"/>
            <a:ext cx="11870056" cy="66689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module HB_MOORE_RING(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RESETN,X, Y);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input RESETN;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input X;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output [7:0] Y;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reg [7:0] Y;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reg [2:0] RING_STATE</a:t>
            </a: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parameter S1=3'b000, S2=3'b001, S3=3'b010, S4=3'b011;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parameter S5=3'b100, S6=3'b101, S7=3'b110, S8=3'b111;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always @(posedge RESETN or posedge X)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if (RESETN) RING_STATE = S1;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else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case(RING_STATE)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S1 : RING_STATE = S2;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S2 : RING_STATE = S3;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S3 : RING_STATE = S4;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S4 : RING_STATE = S5;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S5 : RING_STATE = S6;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S6 : RING_STATE = S7;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S7 : RING_STATE = S8;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S8 : RING_STATE = S1;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default : RING_STATE = S1;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1083123" y="664557"/>
            <a:ext cx="7279006" cy="47532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endcase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always @(RING_STATE)begin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case(RING_STATE)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S1 : Y &lt;= 8'b10000000;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S2 : Y &lt;= 8'b01000000;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S3 : Y &lt;= 8'b00100000;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S4 : Y &lt;= 8'b00010000;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S5 : Y &lt;= 8'b00001000;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S6 : Y &lt;= 8'b00000100;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S7 : Y &lt;= 8'b00000010;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S8 : Y &lt;= 8'b00000001;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default : Y = 8'b00000000;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endcase</a:t>
            </a: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ko-KR" altLang="en-US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</a:t>
            </a: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lang="en-US" altLang="ko-KR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endmodule</a:t>
            </a:r>
            <a:endParaRPr xmlns:mc="http://schemas.openxmlformats.org/markup-compatibility/2006" xmlns:hp="http://schemas.haansoft.com/office/presentation/8.0" lang="en-US" altLang="ko-KR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endParaRPr xmlns:mc="http://schemas.openxmlformats.org/markup-compatibility/2006" xmlns:hp="http://schemas.haansoft.com/office/presentation/8.0" lang="ko-KR" altLang="en-US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008897" y="1738865"/>
            <a:ext cx="6335661" cy="43806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"/>
          <p:cNvSpPr txBox="1"/>
          <p:nvPr/>
        </p:nvSpPr>
        <p:spPr>
          <a:xfrm>
            <a:off x="513906" y="416441"/>
            <a:ext cx="6523518" cy="36270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moore 101 detector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299138" y="1699568"/>
            <a:ext cx="6335762" cy="41923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"/>
          <p:cNvSpPr txBox="1"/>
          <p:nvPr/>
        </p:nvSpPr>
        <p:spPr>
          <a:xfrm>
            <a:off x="846302" y="456543"/>
            <a:ext cx="9546896" cy="522627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함초롬바탕"/>
                <a:ea typeface="함초롬바탕"/>
              </a:rPr>
              <a:t>mealy_101_dector diagram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3048000" y="3166110"/>
            <a:ext cx="6096000" cy="52768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00445" y="1638050"/>
            <a:ext cx="2391108" cy="35819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1262336" y="390853"/>
            <a:ext cx="3755259" cy="3597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moore 110dector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737124" y="687705"/>
            <a:ext cx="10301716" cy="49777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module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sd110_moore(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input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bit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clk,</a:t>
            </a:r>
            <a:r>
              <a:rPr xmlns:mc="http://schemas.openxmlformats.org/markup-compatibility/2006" xmlns:hp="http://schemas.haansoft.com/office/presentation/8.0" lang="en-US" altLang="ko-KR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input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logic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reset,</a:t>
            </a:r>
            <a:r>
              <a:rPr xmlns:mc="http://schemas.openxmlformats.org/markup-compatibility/2006" xmlns:hp="http://schemas.haansoft.com/office/presentation/8.0" lang="en-US" altLang="ko-KR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 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input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logic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din,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output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logic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dout);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typedef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enum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logic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[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a0">
                    <a:alpha val="100000"/>
                  </a:srgbClr>
                </a:solidFill>
                <a:latin typeface="Arial"/>
                <a:ea typeface="굴림"/>
              </a:rPr>
              <a:t>1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: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a0">
                    <a:alpha val="100000"/>
                  </a:srgbClr>
                </a:solidFill>
                <a:latin typeface="Arial"/>
                <a:ea typeface="굴림"/>
              </a:rPr>
              <a:t>0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]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{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S0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,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S1,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S2,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S3}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state_t;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state_t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always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@(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posedge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clk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or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posedge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reset)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if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reset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)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dout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1'b0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S0;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else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case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(state)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S0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: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dout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1'b0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if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din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)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S1;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S1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: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dout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1'b0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if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din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)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S2;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else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S0;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S2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: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dout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1'b0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if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(~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din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)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S3;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 </a:t>
            </a:r>
            <a:r>
              <a:rPr xmlns:mc="http://schemas.openxmlformats.org/markup-compatibility/2006" xmlns:hp="http://schemas.haansoft.com/office/presentation/8.0" sz="10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</a:t>
            </a:r>
            <a:endParaRPr xmlns:mc="http://schemas.openxmlformats.org/markup-compatibility/2006" xmlns:hp="http://schemas.haansoft.com/office/presentation/8.0" sz="10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 txBox="1"/>
          <p:nvPr/>
        </p:nvSpPr>
        <p:spPr>
          <a:xfrm>
            <a:off x="1307224" y="892799"/>
            <a:ext cx="7749189" cy="2429521"/>
          </a:xfrm>
          <a:prstGeom prst="rect">
            <a:avLst/>
          </a:prstGeom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12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 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S3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: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begin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dout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a08000">
                    <a:alpha val="100000"/>
                  </a:srgbClr>
                </a:solidFill>
                <a:latin typeface="Arial"/>
                <a:ea typeface="굴림"/>
              </a:rPr>
              <a:t>1'b1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if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(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din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)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S1;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else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    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state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&lt;=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S0;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  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  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endcase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  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  </a:t>
            </a: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</a:t>
            </a:r>
            <a:endParaRPr xmlns:mc="http://schemas.openxmlformats.org/markup-compatibility/2006" xmlns:hp="http://schemas.haansoft.com/office/presentation/8.0" sz="1400" b="0" i="0" strike="noStrike" mc:Ignorable="hp" hp:hslEmbossed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xmlns:mc="http://schemas.openxmlformats.org/markup-compatibility/2006" xmlns:hp="http://schemas.haansoft.com/office/presentation/8.0" sz="1400" b="0" i="0" strike="noStrike" mc:Ignorable="hp" hp:hslEmbossed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endmodule</a:t>
            </a:r>
            <a:endParaRPr lang="en-US" altLang="ko-KR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443</ep:Words>
  <ep:PresentationFormat>화면 슬라이드 쇼(4:3)</ep:PresentationFormat>
  <ep:Paragraphs>134</ep:Paragraphs>
  <ep:Slides>15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2024-05-19T03:12:58.612</dcterms:created>
  <dc:creator>note</dc:creator>
  <cp:lastModifiedBy>note</cp:lastModifiedBy>
  <dcterms:modified xsi:type="dcterms:W3CDTF">2024-05-20T23:40:59.476</dcterms:modified>
  <cp:revision>36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